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48"/>
  </p:notesMasterIdLst>
  <p:sldIdLst>
    <p:sldId id="256" r:id="rId2"/>
    <p:sldId id="399" r:id="rId3"/>
    <p:sldId id="400" r:id="rId4"/>
    <p:sldId id="401" r:id="rId5"/>
    <p:sldId id="279" r:id="rId6"/>
    <p:sldId id="280" r:id="rId7"/>
    <p:sldId id="284" r:id="rId8"/>
    <p:sldId id="402" r:id="rId9"/>
    <p:sldId id="404" r:id="rId10"/>
    <p:sldId id="403" r:id="rId11"/>
    <p:sldId id="282" r:id="rId12"/>
    <p:sldId id="281" r:id="rId13"/>
    <p:sldId id="285" r:id="rId14"/>
    <p:sldId id="288" r:id="rId15"/>
    <p:sldId id="289" r:id="rId16"/>
    <p:sldId id="291" r:id="rId17"/>
    <p:sldId id="292" r:id="rId18"/>
    <p:sldId id="293" r:id="rId19"/>
    <p:sldId id="408" r:id="rId20"/>
    <p:sldId id="405" r:id="rId21"/>
    <p:sldId id="406" r:id="rId22"/>
    <p:sldId id="411" r:id="rId23"/>
    <p:sldId id="413" r:id="rId24"/>
    <p:sldId id="412" r:id="rId25"/>
    <p:sldId id="294" r:id="rId26"/>
    <p:sldId id="296" r:id="rId27"/>
    <p:sldId id="299" r:id="rId28"/>
    <p:sldId id="300" r:id="rId29"/>
    <p:sldId id="301" r:id="rId30"/>
    <p:sldId id="409" r:id="rId31"/>
    <p:sldId id="305" r:id="rId32"/>
    <p:sldId id="306" r:id="rId33"/>
    <p:sldId id="410" r:id="rId34"/>
    <p:sldId id="295" r:id="rId35"/>
    <p:sldId id="286" r:id="rId36"/>
    <p:sldId id="287" r:id="rId37"/>
    <p:sldId id="297" r:id="rId38"/>
    <p:sldId id="298" r:id="rId39"/>
    <p:sldId id="303" r:id="rId40"/>
    <p:sldId id="315" r:id="rId41"/>
    <p:sldId id="414" r:id="rId42"/>
    <p:sldId id="290" r:id="rId43"/>
    <p:sldId id="320" r:id="rId44"/>
    <p:sldId id="415" r:id="rId45"/>
    <p:sldId id="321" r:id="rId46"/>
    <p:sldId id="322" r:id="rId4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89320"/>
  </p:normalViewPr>
  <p:slideViewPr>
    <p:cSldViewPr snapToGrid="0">
      <p:cViewPr varScale="1">
        <p:scale>
          <a:sx n="131" d="100"/>
          <a:sy n="131" d="100"/>
        </p:scale>
        <p:origin x="1296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682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bbdb026c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bbdb026c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bbdb026c0_0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bbdb026c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bbdb026c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fbbdb026c0_0_4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766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bbdb026c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bbdb026c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bbdb026c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bbdb026c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fbbdb026c0_0_5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bbdb026c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bbdb026c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bbdb026c0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bbdb026c0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bbdb026c0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fbbdb026c0_0_6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bbdb026c0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bbdb026c0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bbdb026c0_0_6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bbdb026c0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bbdb026c0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8" name="Google Shape;468;gfbbdb026c0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8553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170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precision </a:t>
            </a:r>
            <a:r>
              <a:rPr lang="en-US" dirty="0" err="1"/>
              <a:t>mediump</a:t>
            </a:r>
            <a:r>
              <a:rPr lang="en-US" dirty="0"/>
              <a:t> float;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uniform vec2 </a:t>
            </a:r>
            <a:r>
              <a:rPr lang="en-US" dirty="0" err="1"/>
              <a:t>u_resolution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random(vec2 </a:t>
            </a:r>
            <a:r>
              <a:rPr lang="en-US" dirty="0" err="1"/>
              <a:t>st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float </a:t>
            </a:r>
            <a:r>
              <a:rPr lang="en-US" dirty="0" err="1"/>
              <a:t>val</a:t>
            </a:r>
            <a:r>
              <a:rPr lang="en-US" dirty="0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return </a:t>
            </a:r>
            <a:r>
              <a:rPr lang="en-US" dirty="0" err="1"/>
              <a:t>fract</a:t>
            </a:r>
            <a:r>
              <a:rPr lang="en-US" dirty="0"/>
              <a:t>(sin(</a:t>
            </a:r>
            <a:r>
              <a:rPr lang="en-US" dirty="0" err="1"/>
              <a:t>val</a:t>
            </a:r>
            <a:r>
              <a:rPr lang="en-US" dirty="0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noise (in vec2 </a:t>
            </a:r>
            <a:r>
              <a:rPr lang="en-US" dirty="0" err="1"/>
              <a:t>st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i</a:t>
            </a:r>
            <a:r>
              <a:rPr lang="en-US" dirty="0"/>
              <a:t> = floor(</a:t>
            </a:r>
            <a:r>
              <a:rPr lang="en-US" dirty="0" err="1"/>
              <a:t>st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f = </a:t>
            </a:r>
            <a:r>
              <a:rPr lang="en-US" dirty="0" err="1"/>
              <a:t>fract</a:t>
            </a:r>
            <a:r>
              <a:rPr lang="en-US" dirty="0"/>
              <a:t>(</a:t>
            </a:r>
            <a:r>
              <a:rPr lang="en-US" dirty="0" err="1"/>
              <a:t>st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Quatro cantos da </a:t>
            </a:r>
            <a:r>
              <a:rPr lang="en-US" dirty="0" err="1"/>
              <a:t>célula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u00 = random(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u10 = random(</a:t>
            </a:r>
            <a:r>
              <a:rPr lang="en-US" dirty="0" err="1"/>
              <a:t>i</a:t>
            </a:r>
            <a:r>
              <a:rPr lang="en-US" dirty="0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u01 = random(</a:t>
            </a:r>
            <a:r>
              <a:rPr lang="en-US" dirty="0" err="1"/>
              <a:t>i</a:t>
            </a:r>
            <a:r>
              <a:rPr lang="en-US" dirty="0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u11 = random(</a:t>
            </a:r>
            <a:r>
              <a:rPr lang="en-US" dirty="0" err="1"/>
              <a:t>i</a:t>
            </a:r>
            <a:r>
              <a:rPr lang="en-US" dirty="0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u = </a:t>
            </a:r>
            <a:r>
              <a:rPr lang="en-US" dirty="0" err="1"/>
              <a:t>smoothstep</a:t>
            </a:r>
            <a:r>
              <a:rPr lang="en-US" dirty="0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</a:t>
            </a:r>
            <a:r>
              <a:rPr lang="en-US" dirty="0" err="1"/>
              <a:t>Interpolação</a:t>
            </a:r>
            <a:r>
              <a:rPr lang="en-US" dirty="0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 = mix(u00, u10, </a:t>
            </a:r>
            <a:r>
              <a:rPr lang="en-US" dirty="0" err="1"/>
              <a:t>u.x</a:t>
            </a:r>
            <a:r>
              <a:rPr lang="en-US" dirty="0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 = mix(u01, u11, </a:t>
            </a:r>
            <a:r>
              <a:rPr lang="en-US" dirty="0" err="1"/>
              <a:t>u.x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return mix(u0, u1, </a:t>
            </a:r>
            <a:r>
              <a:rPr lang="en-US" dirty="0" err="1"/>
              <a:t>u.y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st</a:t>
            </a:r>
            <a:r>
              <a:rPr lang="en-US" dirty="0"/>
              <a:t> = </a:t>
            </a:r>
            <a:r>
              <a:rPr lang="en-US" dirty="0" err="1"/>
              <a:t>gl_FragCoord.xy</a:t>
            </a:r>
            <a:r>
              <a:rPr lang="en-US" dirty="0"/>
              <a:t>/</a:t>
            </a:r>
            <a:r>
              <a:rPr lang="en-US" dirty="0" err="1"/>
              <a:t>u_resolution.xy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pos = vec2(</a:t>
            </a:r>
            <a:r>
              <a:rPr lang="en-US" dirty="0" err="1"/>
              <a:t>st</a:t>
            </a:r>
            <a:r>
              <a:rPr lang="en-US" dirty="0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dirty="0" err="1"/>
              <a:t>gl_FragColor</a:t>
            </a:r>
            <a:r>
              <a:rPr lang="en-US" dirty="0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5576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9838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precision </a:t>
            </a:r>
            <a:r>
              <a:rPr lang="en-US" dirty="0" err="1"/>
              <a:t>mediump</a:t>
            </a:r>
            <a:r>
              <a:rPr lang="en-US" dirty="0"/>
              <a:t> float;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uniform vec2 </a:t>
            </a:r>
            <a:r>
              <a:rPr lang="en-US" dirty="0" err="1"/>
              <a:t>u_resolution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random(vec2 </a:t>
            </a:r>
            <a:r>
              <a:rPr lang="en-US" dirty="0" err="1"/>
              <a:t>st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float </a:t>
            </a:r>
            <a:r>
              <a:rPr lang="en-US" dirty="0" err="1"/>
              <a:t>val</a:t>
            </a:r>
            <a:r>
              <a:rPr lang="en-US" dirty="0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return </a:t>
            </a:r>
            <a:r>
              <a:rPr lang="en-US" dirty="0" err="1"/>
              <a:t>fract</a:t>
            </a:r>
            <a:r>
              <a:rPr lang="en-US" dirty="0"/>
              <a:t>(sin(</a:t>
            </a:r>
            <a:r>
              <a:rPr lang="en-US" dirty="0" err="1"/>
              <a:t>val</a:t>
            </a:r>
            <a:r>
              <a:rPr lang="en-US" dirty="0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noise (in vec2 </a:t>
            </a:r>
            <a:r>
              <a:rPr lang="en-US" dirty="0" err="1"/>
              <a:t>st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i</a:t>
            </a:r>
            <a:r>
              <a:rPr lang="en-US" dirty="0"/>
              <a:t> = floor(</a:t>
            </a:r>
            <a:r>
              <a:rPr lang="en-US" dirty="0" err="1"/>
              <a:t>st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f = </a:t>
            </a:r>
            <a:r>
              <a:rPr lang="en-US" dirty="0" err="1"/>
              <a:t>fract</a:t>
            </a:r>
            <a:r>
              <a:rPr lang="en-US" dirty="0"/>
              <a:t>(</a:t>
            </a:r>
            <a:r>
              <a:rPr lang="en-US" dirty="0" err="1"/>
              <a:t>st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Quatro cantos da </a:t>
            </a:r>
            <a:r>
              <a:rPr lang="en-US" dirty="0" err="1"/>
              <a:t>célula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u00 = random(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u10 = random(</a:t>
            </a:r>
            <a:r>
              <a:rPr lang="en-US" dirty="0" err="1"/>
              <a:t>i</a:t>
            </a:r>
            <a:r>
              <a:rPr lang="en-US" dirty="0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u01 = random(</a:t>
            </a:r>
            <a:r>
              <a:rPr lang="en-US" dirty="0" err="1"/>
              <a:t>i</a:t>
            </a:r>
            <a:r>
              <a:rPr lang="en-US" dirty="0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u11 = random(</a:t>
            </a:r>
            <a:r>
              <a:rPr lang="en-US" dirty="0" err="1"/>
              <a:t>i</a:t>
            </a:r>
            <a:r>
              <a:rPr lang="en-US" dirty="0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u = </a:t>
            </a:r>
            <a:r>
              <a:rPr lang="en-US" dirty="0" err="1"/>
              <a:t>smoothstep</a:t>
            </a:r>
            <a:r>
              <a:rPr lang="en-US" dirty="0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</a:t>
            </a:r>
            <a:r>
              <a:rPr lang="en-US" dirty="0" err="1"/>
              <a:t>Interpolação</a:t>
            </a:r>
            <a:r>
              <a:rPr lang="en-US" dirty="0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 = mix(u00, u10, </a:t>
            </a:r>
            <a:r>
              <a:rPr lang="en-US" dirty="0" err="1"/>
              <a:t>u.x</a:t>
            </a:r>
            <a:r>
              <a:rPr lang="en-US" dirty="0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 = mix(u01, u11, </a:t>
            </a:r>
            <a:r>
              <a:rPr lang="en-US" dirty="0" err="1"/>
              <a:t>u.x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return mix(u0, u1, </a:t>
            </a:r>
            <a:r>
              <a:rPr lang="en-US" dirty="0" err="1"/>
              <a:t>u.y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st</a:t>
            </a:r>
            <a:r>
              <a:rPr lang="en-US" dirty="0"/>
              <a:t> = </a:t>
            </a:r>
            <a:r>
              <a:rPr lang="en-US" dirty="0" err="1"/>
              <a:t>gl_FragCoord.xy</a:t>
            </a:r>
            <a:r>
              <a:rPr lang="en-US" dirty="0"/>
              <a:t>/</a:t>
            </a:r>
            <a:r>
              <a:rPr lang="en-US" dirty="0" err="1"/>
              <a:t>u_resolution.xy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pos = vec2(</a:t>
            </a:r>
            <a:r>
              <a:rPr lang="en-US" dirty="0" err="1"/>
              <a:t>st</a:t>
            </a:r>
            <a:r>
              <a:rPr lang="en-US" dirty="0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dirty="0" err="1"/>
              <a:t>gl_FragColor</a:t>
            </a:r>
            <a:r>
              <a:rPr lang="en-US" dirty="0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6915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precision </a:t>
            </a:r>
            <a:r>
              <a:rPr lang="en-US" dirty="0" err="1"/>
              <a:t>mediump</a:t>
            </a:r>
            <a:r>
              <a:rPr lang="en-US" dirty="0"/>
              <a:t> float;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uniform vec2 </a:t>
            </a:r>
            <a:r>
              <a:rPr lang="en-US" dirty="0" err="1"/>
              <a:t>u_resolution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random(vec2 </a:t>
            </a:r>
            <a:r>
              <a:rPr lang="en-US" dirty="0" err="1"/>
              <a:t>st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float </a:t>
            </a:r>
            <a:r>
              <a:rPr lang="en-US" dirty="0" err="1"/>
              <a:t>val</a:t>
            </a:r>
            <a:r>
              <a:rPr lang="en-US" dirty="0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return </a:t>
            </a:r>
            <a:r>
              <a:rPr lang="en-US" dirty="0" err="1"/>
              <a:t>fract</a:t>
            </a:r>
            <a:r>
              <a:rPr lang="en-US" dirty="0"/>
              <a:t>(sin(</a:t>
            </a:r>
            <a:r>
              <a:rPr lang="en-US" dirty="0" err="1"/>
              <a:t>val</a:t>
            </a:r>
            <a:r>
              <a:rPr lang="en-US" dirty="0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noise (in vec2 </a:t>
            </a:r>
            <a:r>
              <a:rPr lang="en-US" dirty="0" err="1"/>
              <a:t>st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i</a:t>
            </a:r>
            <a:r>
              <a:rPr lang="en-US" dirty="0"/>
              <a:t> = floor(</a:t>
            </a:r>
            <a:r>
              <a:rPr lang="en-US" dirty="0" err="1"/>
              <a:t>st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f = </a:t>
            </a:r>
            <a:r>
              <a:rPr lang="en-US" dirty="0" err="1"/>
              <a:t>fract</a:t>
            </a:r>
            <a:r>
              <a:rPr lang="en-US" dirty="0"/>
              <a:t>(</a:t>
            </a:r>
            <a:r>
              <a:rPr lang="en-US" dirty="0" err="1"/>
              <a:t>st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Quatro cantos da </a:t>
            </a:r>
            <a:r>
              <a:rPr lang="en-US" dirty="0" err="1"/>
              <a:t>célula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u00 = random(</a:t>
            </a:r>
            <a:r>
              <a:rPr lang="en-US" dirty="0" err="1"/>
              <a:t>i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u10 = random(</a:t>
            </a:r>
            <a:r>
              <a:rPr lang="en-US" dirty="0" err="1"/>
              <a:t>i</a:t>
            </a:r>
            <a:r>
              <a:rPr lang="en-US" dirty="0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u01 = random(</a:t>
            </a:r>
            <a:r>
              <a:rPr lang="en-US" dirty="0" err="1"/>
              <a:t>i</a:t>
            </a:r>
            <a:r>
              <a:rPr lang="en-US" dirty="0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u11 = random(</a:t>
            </a:r>
            <a:r>
              <a:rPr lang="en-US" dirty="0" err="1"/>
              <a:t>i</a:t>
            </a:r>
            <a:r>
              <a:rPr lang="en-US" dirty="0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u = </a:t>
            </a:r>
            <a:r>
              <a:rPr lang="en-US" dirty="0" err="1"/>
              <a:t>smoothstep</a:t>
            </a:r>
            <a:r>
              <a:rPr lang="en-US" dirty="0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</a:t>
            </a:r>
            <a:r>
              <a:rPr lang="en-US" dirty="0" err="1"/>
              <a:t>Interpolação</a:t>
            </a:r>
            <a:r>
              <a:rPr lang="en-US" dirty="0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u0 = mix(u00, u10, </a:t>
            </a:r>
            <a:r>
              <a:rPr lang="en-US" dirty="0" err="1"/>
              <a:t>u.x</a:t>
            </a:r>
            <a:r>
              <a:rPr lang="en-US" dirty="0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u1 = mix(u01, u11, </a:t>
            </a:r>
            <a:r>
              <a:rPr lang="en-US" dirty="0" err="1"/>
              <a:t>u.x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return mix(u0, u1, </a:t>
            </a:r>
            <a:r>
              <a:rPr lang="en-US" dirty="0" err="1"/>
              <a:t>u.y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st</a:t>
            </a:r>
            <a:r>
              <a:rPr lang="en-US" dirty="0"/>
              <a:t> = </a:t>
            </a:r>
            <a:r>
              <a:rPr lang="en-US" dirty="0" err="1"/>
              <a:t>gl_FragCoord.xy</a:t>
            </a:r>
            <a:r>
              <a:rPr lang="en-US" dirty="0"/>
              <a:t>/</a:t>
            </a:r>
            <a:r>
              <a:rPr lang="en-US" dirty="0" err="1"/>
              <a:t>u_resolution.xy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pos = vec2(</a:t>
            </a:r>
            <a:r>
              <a:rPr lang="en-US" dirty="0" err="1"/>
              <a:t>st</a:t>
            </a:r>
            <a:r>
              <a:rPr lang="en-US" dirty="0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dirty="0" err="1"/>
              <a:t>gl_FragColor</a:t>
            </a:r>
            <a:r>
              <a:rPr lang="en-US" dirty="0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2380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bbdb026c0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bbdb026c0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fbbdb026c0_0_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bbdb026c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bbdb026c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fbbdb026c0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90955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bbdb026c0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bbdb026c0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fbbdb026c0_0_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7817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bbdb026c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bbdb026c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fbbdb026c0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7624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421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b="0" dirty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mediump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b="0" dirty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dirty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</a:t>
            </a:r>
            <a:r>
              <a:rPr lang="en-US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célula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u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dirty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Interpolação</a:t>
            </a:r>
            <a:r>
              <a:rPr lang="en-US" b="0" dirty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Bilinear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 dirty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pos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gl_FragColor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68211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33274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bbdb026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bbdb026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fbbdb026c0_0_7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55133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#ifdef GL_ES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mediump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float;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random2(vec2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vec2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vec2(dot(st,vec2(127.1,311.7)),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                dot(st,vec2(269.5,183.3)) );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return -1.0 + 2.0*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(sin(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)*43758.5453123);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float noise(vec2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floor(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 vec2 f =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Quatro cantos da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célula</a:t>
            </a:r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u00 = dot(random2(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vec2(0.0,0.0) ), f - vec2(0.0,0.0));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u10 = dot(random2(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vec2(1.0,0.0) ), f - vec2(1.0,0.0));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u01 = dot(random2(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vec2(0.0,1.0) ), f - vec2(0.0,1.0));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u11 = dot(random2(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vec2(1.0,1.0) ), f - vec2(1.0,1.0));</a:t>
            </a:r>
          </a:p>
          <a:p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Equação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quíntica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Fase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function)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= f*f*f*(f*(f*6.-15.0)+10.0);</a:t>
            </a:r>
          </a:p>
          <a:p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Interpolação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Bilinear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 = mix(u00, u10,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u.x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 = mix(u01, u11,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u.x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return mix(u0, u1,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u.y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)*.5+.5;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void main() {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gl_FragCoord.xy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u_resolution.xy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= vec2(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*3.0);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n = noise(pos); 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dirty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gl_FragColor</a:t>
            </a:r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vec4(vec3(n), 1.0);</a:t>
            </a:r>
          </a:p>
          <a:p>
            <a:r>
              <a:rPr lang="en-US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15538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bbdb026c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bbdb026c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bbdb026c0_0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bbdb026c0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bbdb026c0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fbbdb026c0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6499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bbdb026c0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bbdb026c0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fbbdb026c0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76769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bbdb026c0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bbdb026c0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fbbdb026c0_0_6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bbdb026c0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bbdb026c0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fbbdb026c0_0_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bbdb026c0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bbdb026c0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bdb026c0_0_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298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bbdb026c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bbdb026c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0: random noise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1: </a:t>
            </a:r>
            <a:r>
              <a:rPr lang="en-US" dirty="0" err="1"/>
              <a:t>perlin</a:t>
            </a:r>
            <a:r>
              <a:rPr lang="en-US" dirty="0"/>
              <a:t> noise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#define </a:t>
            </a:r>
            <a:r>
              <a:rPr lang="en-US" dirty="0" err="1"/>
              <a:t>NoiseType</a:t>
            </a:r>
            <a:r>
              <a:rPr lang="en-US" dirty="0"/>
              <a:t>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#define HASH_LUT_SIZE 256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#define </a:t>
            </a:r>
            <a:r>
              <a:rPr lang="en-US" dirty="0" err="1"/>
              <a:t>inc</a:t>
            </a:r>
            <a:r>
              <a:rPr lang="en-US" dirty="0"/>
              <a:t>(x) (x+1)%HASH_LUT_SIZE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 float </a:t>
            </a:r>
            <a:r>
              <a:rPr lang="en-US" dirty="0" err="1"/>
              <a:t>kMagic</a:t>
            </a:r>
            <a:r>
              <a:rPr lang="en-US" dirty="0"/>
              <a:t>  = 3571.0;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Hash lookup table as defined by Ken Perlin.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This is a randomly arranged array of all numbers from 0-255 inclusive.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 int </a:t>
            </a:r>
            <a:r>
              <a:rPr lang="en-US" dirty="0" err="1"/>
              <a:t>kHashLUT</a:t>
            </a:r>
            <a:r>
              <a:rPr lang="en-US" dirty="0"/>
              <a:t>[] = int[HASH_LUT_SIZE](151,160,137,91,90,15,131,13,201,95,96,53,194,233,7,225,140,36,103,30,69,142,8,99,37,240,21,10,23,190,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const int p[2*HASH_LUT_SIZE] = int[2*HASH_LUT_SIZE](151,160,137,91,90,15,131,13,201,95,96,53,194,233,7,225,140,36,103,30,69,142,8,99,37,240,21,10,23,190,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4,150,254,138,236,205,93,222,114,67,29,24,72,243,141,128,195,78,66,215,61,156,180,151,160,137,91,90,15,131,13,201,95,96,53,194,233,7,225,140,36,103,30,69,142,8,99,37,240,21,10,23,190,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</a:t>
            </a:r>
            <a:r>
              <a:rPr lang="en-US" dirty="0" err="1"/>
              <a:t>RandFast</a:t>
            </a:r>
            <a:r>
              <a:rPr lang="en-US" dirty="0"/>
              <a:t>(vec2 </a:t>
            </a:r>
            <a:r>
              <a:rPr lang="en-US" dirty="0" err="1"/>
              <a:t>PixelPos</a:t>
            </a:r>
            <a:r>
              <a:rPr lang="en-US" dirty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vec2 Random2 = ( 1.0 / 4320.0 ) * </a:t>
            </a:r>
            <a:r>
              <a:rPr lang="en-US" dirty="0" err="1"/>
              <a:t>PixelPos</a:t>
            </a:r>
            <a:r>
              <a:rPr lang="en-US" dirty="0"/>
              <a:t> + vec2( 0.25, 0.0 );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ran = dot( Random2, Random2 );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float Random = </a:t>
            </a:r>
            <a:r>
              <a:rPr lang="en-US" dirty="0" err="1"/>
              <a:t>fract</a:t>
            </a:r>
            <a:r>
              <a:rPr lang="en-US" dirty="0"/>
              <a:t>( ran * </a:t>
            </a:r>
            <a:r>
              <a:rPr lang="en-US" dirty="0" err="1"/>
              <a:t>kMagic</a:t>
            </a:r>
            <a:r>
              <a:rPr lang="en-US" dirty="0"/>
              <a:t>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Random = </a:t>
            </a:r>
            <a:r>
              <a:rPr lang="en-US" dirty="0" err="1"/>
              <a:t>fract</a:t>
            </a:r>
            <a:r>
              <a:rPr lang="en-US" dirty="0"/>
              <a:t>( Random * Random * (2.0 * </a:t>
            </a:r>
            <a:r>
              <a:rPr lang="en-US" dirty="0" err="1"/>
              <a:t>kMagic</a:t>
            </a:r>
            <a:r>
              <a:rPr lang="en-US" dirty="0"/>
              <a:t>)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	return Random;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Mapping(float x)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x = clamp(x, 0.0,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if(x&lt;=0.2)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res = 0.1;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else if(x&lt;=0.4)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res = 0.3;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else if(x&lt;=0.6)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res = 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else if(x&lt;=0.8)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res = 0.7;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else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res = 0.9;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return res;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</a:t>
            </a:r>
            <a:r>
              <a:rPr lang="en-US" dirty="0" err="1"/>
              <a:t>FadeSmooth</a:t>
            </a:r>
            <a:r>
              <a:rPr lang="en-US" dirty="0"/>
              <a:t>(float x)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t = clamp(x, 0.0,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t_2 = t *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res = t_2 * t * (6.0*t_2 - 15.0*t + 10.0);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return res;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vec2 RandomVector2D()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return vec2(0.0,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// pick a random vector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Grad(int hash, float x, float y, float z)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int h = hash &amp; 15;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 = h &lt; 8 /* 0b1000 */ ? x : y;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v;       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if(h &lt; 4 /* 0b0100 */)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v = 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else if(h == 12 /* 0b1100 */ || h == 14 /* 0b1110*/)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v = x;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else           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v = z;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return ((h&amp;1) == 0 ? u : -u)+((h&amp;2) == 0 ? v : -v);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float PerliNoise3D(float x, float y, float z)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repeat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if(repeat &gt; 0.0)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x = mod(x,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y = mod(y,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z = mod(z,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int xi = int(x) &amp; 255;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int </a:t>
            </a:r>
            <a:r>
              <a:rPr lang="en-US" dirty="0" err="1"/>
              <a:t>yi</a:t>
            </a:r>
            <a:r>
              <a:rPr lang="en-US" dirty="0"/>
              <a:t> = int(y) &amp; 255;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int zi = int(z) &amp; 255;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</a:t>
            </a:r>
            <a:r>
              <a:rPr lang="en-US" dirty="0" err="1"/>
              <a:t>xf</a:t>
            </a:r>
            <a:r>
              <a:rPr lang="en-US" dirty="0"/>
              <a:t> = </a:t>
            </a:r>
            <a:r>
              <a:rPr lang="en-US" dirty="0" err="1"/>
              <a:t>fract</a:t>
            </a:r>
            <a:r>
              <a:rPr lang="en-US" dirty="0"/>
              <a:t>(x);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</a:t>
            </a:r>
            <a:r>
              <a:rPr lang="en-US" dirty="0" err="1"/>
              <a:t>yf</a:t>
            </a:r>
            <a:r>
              <a:rPr lang="en-US" dirty="0"/>
              <a:t> = </a:t>
            </a:r>
            <a:r>
              <a:rPr lang="en-US" dirty="0" err="1"/>
              <a:t>fract</a:t>
            </a:r>
            <a:r>
              <a:rPr lang="en-US" dirty="0"/>
              <a:t>(y);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</a:t>
            </a:r>
            <a:r>
              <a:rPr lang="en-US" dirty="0" err="1"/>
              <a:t>zf</a:t>
            </a:r>
            <a:r>
              <a:rPr lang="en-US" dirty="0"/>
              <a:t> = </a:t>
            </a:r>
            <a:r>
              <a:rPr lang="en-US" dirty="0" err="1"/>
              <a:t>fract</a:t>
            </a:r>
            <a:r>
              <a:rPr lang="en-US" dirty="0"/>
              <a:t>(z);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u = </a:t>
            </a:r>
            <a:r>
              <a:rPr lang="en-US" dirty="0" err="1"/>
              <a:t>FadeSmooth</a:t>
            </a:r>
            <a:r>
              <a:rPr lang="en-US" dirty="0"/>
              <a:t>(</a:t>
            </a:r>
            <a:r>
              <a:rPr lang="en-US" dirty="0" err="1"/>
              <a:t>xf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v = </a:t>
            </a:r>
            <a:r>
              <a:rPr lang="en-US" dirty="0" err="1"/>
              <a:t>FadeSmooth</a:t>
            </a:r>
            <a:r>
              <a:rPr lang="en-US" dirty="0"/>
              <a:t>(</a:t>
            </a:r>
            <a:r>
              <a:rPr lang="en-US" dirty="0" err="1"/>
              <a:t>yf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w = </a:t>
            </a:r>
            <a:r>
              <a:rPr lang="en-US" dirty="0" err="1"/>
              <a:t>FadeSmooth</a:t>
            </a:r>
            <a:r>
              <a:rPr lang="en-US" dirty="0"/>
              <a:t>(</a:t>
            </a:r>
            <a:r>
              <a:rPr lang="en-US" dirty="0" err="1"/>
              <a:t>zf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int </a:t>
            </a:r>
            <a:r>
              <a:rPr lang="en-US" dirty="0" err="1"/>
              <a:t>aaa</a:t>
            </a:r>
            <a:r>
              <a:rPr lang="en-US" dirty="0"/>
              <a:t>, aba, </a:t>
            </a:r>
            <a:r>
              <a:rPr lang="en-US" dirty="0" err="1"/>
              <a:t>aab</a:t>
            </a:r>
            <a:r>
              <a:rPr lang="en-US" dirty="0"/>
              <a:t>, abb, baa, </a:t>
            </a:r>
            <a:r>
              <a:rPr lang="en-US" dirty="0" err="1"/>
              <a:t>bba</a:t>
            </a:r>
            <a:r>
              <a:rPr lang="en-US" dirty="0"/>
              <a:t>, </a:t>
            </a:r>
            <a:r>
              <a:rPr lang="en-US" dirty="0" err="1"/>
              <a:t>bab</a:t>
            </a:r>
            <a:r>
              <a:rPr lang="en-US" dirty="0"/>
              <a:t>, </a:t>
            </a:r>
            <a:r>
              <a:rPr lang="en-US" dirty="0" err="1"/>
              <a:t>bbb</a:t>
            </a:r>
            <a:r>
              <a:rPr lang="en-US" dirty="0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dirty="0" err="1"/>
              <a:t>aaa</a:t>
            </a:r>
            <a:r>
              <a:rPr lang="en-US" dirty="0"/>
              <a:t> = p[p[p[    xi ]+    </a:t>
            </a:r>
            <a:r>
              <a:rPr lang="en-US" dirty="0" err="1"/>
              <a:t>yi</a:t>
            </a:r>
            <a:r>
              <a:rPr lang="en-US" dirty="0"/>
              <a:t> 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aba = p[p[p[    xi ]+</a:t>
            </a:r>
            <a:r>
              <a:rPr lang="en-US" dirty="0" err="1"/>
              <a:t>inc</a:t>
            </a:r>
            <a:r>
              <a:rPr lang="en-US" dirty="0"/>
              <a:t>(</a:t>
            </a:r>
            <a:r>
              <a:rPr lang="en-US" dirty="0" err="1"/>
              <a:t>yi</a:t>
            </a:r>
            <a:r>
              <a:rPr lang="en-US" dirty="0"/>
              <a:t>)]+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dirty="0" err="1"/>
              <a:t>aab</a:t>
            </a:r>
            <a:r>
              <a:rPr lang="en-US" dirty="0"/>
              <a:t> = p[p[p[    xi ]+    </a:t>
            </a:r>
            <a:r>
              <a:rPr lang="en-US" dirty="0" err="1"/>
              <a:t>yi</a:t>
            </a:r>
            <a:r>
              <a:rPr lang="en-US" dirty="0"/>
              <a:t> ]+</a:t>
            </a:r>
            <a:r>
              <a:rPr lang="en-US" dirty="0" err="1"/>
              <a:t>inc</a:t>
            </a:r>
            <a:r>
              <a:rPr lang="en-US" dirty="0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abb = p[p[p[    xi ]+</a:t>
            </a:r>
            <a:r>
              <a:rPr lang="en-US" dirty="0" err="1"/>
              <a:t>inc</a:t>
            </a:r>
            <a:r>
              <a:rPr lang="en-US" dirty="0"/>
              <a:t>(</a:t>
            </a:r>
            <a:r>
              <a:rPr lang="en-US" dirty="0" err="1"/>
              <a:t>yi</a:t>
            </a:r>
            <a:r>
              <a:rPr lang="en-US" dirty="0"/>
              <a:t>)]+</a:t>
            </a:r>
            <a:r>
              <a:rPr lang="en-US" dirty="0" err="1"/>
              <a:t>inc</a:t>
            </a:r>
            <a:r>
              <a:rPr lang="en-US" dirty="0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baa = p[p[p[</a:t>
            </a:r>
            <a:r>
              <a:rPr lang="en-US" dirty="0" err="1"/>
              <a:t>inc</a:t>
            </a:r>
            <a:r>
              <a:rPr lang="en-US" dirty="0"/>
              <a:t>(xi)]+    </a:t>
            </a:r>
            <a:r>
              <a:rPr lang="en-US" dirty="0" err="1"/>
              <a:t>yi</a:t>
            </a:r>
            <a:r>
              <a:rPr lang="en-US" dirty="0"/>
              <a:t> 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dirty="0" err="1"/>
              <a:t>bba</a:t>
            </a:r>
            <a:r>
              <a:rPr lang="en-US" dirty="0"/>
              <a:t> = p[p[p[</a:t>
            </a:r>
            <a:r>
              <a:rPr lang="en-US" dirty="0" err="1"/>
              <a:t>inc</a:t>
            </a:r>
            <a:r>
              <a:rPr lang="en-US" dirty="0"/>
              <a:t>(xi)]+</a:t>
            </a:r>
            <a:r>
              <a:rPr lang="en-US" dirty="0" err="1"/>
              <a:t>inc</a:t>
            </a:r>
            <a:r>
              <a:rPr lang="en-US" dirty="0"/>
              <a:t>(</a:t>
            </a:r>
            <a:r>
              <a:rPr lang="en-US" dirty="0" err="1"/>
              <a:t>yi</a:t>
            </a:r>
            <a:r>
              <a:rPr lang="en-US" dirty="0"/>
              <a:t>)]+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dirty="0" err="1"/>
              <a:t>bab</a:t>
            </a:r>
            <a:r>
              <a:rPr lang="en-US" dirty="0"/>
              <a:t> = p[p[p[</a:t>
            </a:r>
            <a:r>
              <a:rPr lang="en-US" dirty="0" err="1"/>
              <a:t>inc</a:t>
            </a:r>
            <a:r>
              <a:rPr lang="en-US" dirty="0"/>
              <a:t>(xi)]+    </a:t>
            </a:r>
            <a:r>
              <a:rPr lang="en-US" dirty="0" err="1"/>
              <a:t>yi</a:t>
            </a:r>
            <a:r>
              <a:rPr lang="en-US" dirty="0"/>
              <a:t> ]+</a:t>
            </a:r>
            <a:r>
              <a:rPr lang="en-US" dirty="0" err="1"/>
              <a:t>inc</a:t>
            </a:r>
            <a:r>
              <a:rPr lang="en-US" dirty="0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dirty="0" err="1"/>
              <a:t>bbb</a:t>
            </a:r>
            <a:r>
              <a:rPr lang="en-US" dirty="0"/>
              <a:t> = p[p[p[</a:t>
            </a:r>
            <a:r>
              <a:rPr lang="en-US" dirty="0" err="1"/>
              <a:t>inc</a:t>
            </a:r>
            <a:r>
              <a:rPr lang="en-US" dirty="0"/>
              <a:t>(xi)]+</a:t>
            </a:r>
            <a:r>
              <a:rPr lang="en-US" dirty="0" err="1"/>
              <a:t>inc</a:t>
            </a:r>
            <a:r>
              <a:rPr lang="en-US" dirty="0"/>
              <a:t>(</a:t>
            </a:r>
            <a:r>
              <a:rPr lang="en-US" dirty="0" err="1"/>
              <a:t>yi</a:t>
            </a:r>
            <a:r>
              <a:rPr lang="en-US" dirty="0"/>
              <a:t>)]+</a:t>
            </a:r>
            <a:r>
              <a:rPr lang="en-US" dirty="0" err="1"/>
              <a:t>inc</a:t>
            </a:r>
            <a:r>
              <a:rPr lang="en-US" dirty="0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x1, x2, y1, y2;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x1 = mix(Grad(</a:t>
            </a:r>
            <a:r>
              <a:rPr lang="en-US" dirty="0" err="1"/>
              <a:t>aaa</a:t>
            </a:r>
            <a:r>
              <a:rPr lang="en-US" dirty="0"/>
              <a:t>, </a:t>
            </a:r>
            <a:r>
              <a:rPr lang="en-US" dirty="0" err="1"/>
              <a:t>xf</a:t>
            </a:r>
            <a:r>
              <a:rPr lang="en-US" dirty="0"/>
              <a:t>, </a:t>
            </a:r>
            <a:r>
              <a:rPr lang="en-US" dirty="0" err="1"/>
              <a:t>yf</a:t>
            </a:r>
            <a:r>
              <a:rPr lang="en-US" dirty="0"/>
              <a:t>, </a:t>
            </a:r>
            <a:r>
              <a:rPr lang="en-US" dirty="0" err="1"/>
              <a:t>zf</a:t>
            </a:r>
            <a:r>
              <a:rPr lang="en-US" dirty="0"/>
              <a:t>), Grad(baa, xf-1.0, </a:t>
            </a:r>
            <a:r>
              <a:rPr lang="en-US" dirty="0" err="1"/>
              <a:t>yf</a:t>
            </a:r>
            <a:r>
              <a:rPr lang="en-US" dirty="0"/>
              <a:t>, </a:t>
            </a:r>
            <a:r>
              <a:rPr lang="en-US" dirty="0" err="1"/>
              <a:t>zf</a:t>
            </a:r>
            <a:r>
              <a:rPr lang="en-US" dirty="0"/>
              <a:t>), u);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x2 = mix(Grad(aba, </a:t>
            </a:r>
            <a:r>
              <a:rPr lang="en-US" dirty="0" err="1"/>
              <a:t>xf</a:t>
            </a:r>
            <a:r>
              <a:rPr lang="en-US" dirty="0"/>
              <a:t>, yf-1.0, </a:t>
            </a:r>
            <a:r>
              <a:rPr lang="en-US" dirty="0" err="1"/>
              <a:t>zf</a:t>
            </a:r>
            <a:r>
              <a:rPr lang="en-US" dirty="0"/>
              <a:t>), Grad(</a:t>
            </a:r>
            <a:r>
              <a:rPr lang="en-US" dirty="0" err="1"/>
              <a:t>bba</a:t>
            </a:r>
            <a:r>
              <a:rPr lang="en-US" dirty="0"/>
              <a:t>, xf-1.0, yf-1.0, </a:t>
            </a:r>
            <a:r>
              <a:rPr lang="en-US" dirty="0" err="1"/>
              <a:t>zf</a:t>
            </a:r>
            <a:r>
              <a:rPr lang="en-US" dirty="0"/>
              <a:t>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y1 = mix(x1, x2, v);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x1 = mix(Grad(</a:t>
            </a:r>
            <a:r>
              <a:rPr lang="en-US" dirty="0" err="1"/>
              <a:t>aab</a:t>
            </a:r>
            <a:r>
              <a:rPr lang="en-US" dirty="0"/>
              <a:t>, </a:t>
            </a:r>
            <a:r>
              <a:rPr lang="en-US" dirty="0" err="1"/>
              <a:t>xf</a:t>
            </a:r>
            <a:r>
              <a:rPr lang="en-US" dirty="0"/>
              <a:t>, </a:t>
            </a:r>
            <a:r>
              <a:rPr lang="en-US" dirty="0" err="1"/>
              <a:t>yf</a:t>
            </a:r>
            <a:r>
              <a:rPr lang="en-US" dirty="0"/>
              <a:t>, zf-1.0), Grad(</a:t>
            </a:r>
            <a:r>
              <a:rPr lang="en-US" dirty="0" err="1"/>
              <a:t>bab</a:t>
            </a:r>
            <a:r>
              <a:rPr lang="en-US" dirty="0"/>
              <a:t>, xf-1.0, </a:t>
            </a:r>
            <a:r>
              <a:rPr lang="en-US" dirty="0" err="1"/>
              <a:t>yf</a:t>
            </a:r>
            <a:r>
              <a:rPr lang="en-US" dirty="0"/>
              <a:t>, zf-1.0),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x2 = mix(Grad(abb, </a:t>
            </a:r>
            <a:r>
              <a:rPr lang="en-US" dirty="0" err="1"/>
              <a:t>xf</a:t>
            </a:r>
            <a:r>
              <a:rPr lang="en-US" dirty="0"/>
              <a:t>, yf-1.0, zf-1.0), Grad(</a:t>
            </a:r>
            <a:r>
              <a:rPr lang="en-US" dirty="0" err="1"/>
              <a:t>bbb</a:t>
            </a:r>
            <a:r>
              <a:rPr lang="en-US" dirty="0"/>
              <a:t>, xf-1.0, yf-1.0, zf-1.0),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y2 = mix (x1, x2, v);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return (mix(y1, y2, w)+1.0)/2.0;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void </a:t>
            </a:r>
            <a:r>
              <a:rPr lang="en-US" dirty="0" err="1"/>
              <a:t>mainImage</a:t>
            </a:r>
            <a:r>
              <a:rPr lang="en-US" dirty="0"/>
              <a:t>( out vec4 </a:t>
            </a:r>
            <a:r>
              <a:rPr lang="en-US" dirty="0" err="1"/>
              <a:t>fragColor</a:t>
            </a:r>
            <a:r>
              <a:rPr lang="en-US" dirty="0"/>
              <a:t>, in vec2 </a:t>
            </a:r>
            <a:r>
              <a:rPr lang="en-US" dirty="0" err="1"/>
              <a:t>fragCoord</a:t>
            </a:r>
            <a:r>
              <a:rPr lang="en-US" dirty="0"/>
              <a:t> 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uv</a:t>
            </a:r>
            <a:r>
              <a:rPr lang="en-US" dirty="0"/>
              <a:t> = </a:t>
            </a:r>
            <a:r>
              <a:rPr lang="en-US" dirty="0" err="1"/>
              <a:t>fragCoord</a:t>
            </a:r>
            <a:r>
              <a:rPr lang="en-US" dirty="0"/>
              <a:t> / </a:t>
            </a:r>
            <a:r>
              <a:rPr lang="en-US" dirty="0" err="1"/>
              <a:t>iResolution.y</a:t>
            </a:r>
            <a:r>
              <a:rPr lang="en-US" dirty="0"/>
              <a:t>;     // keep the original aspect ratio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// vec2 </a:t>
            </a:r>
            <a:r>
              <a:rPr lang="en-US" dirty="0" err="1"/>
              <a:t>uv</a:t>
            </a:r>
            <a:r>
              <a:rPr lang="en-US" dirty="0"/>
              <a:t> = </a:t>
            </a:r>
            <a:r>
              <a:rPr lang="en-US" dirty="0" err="1"/>
              <a:t>fragCoord</a:t>
            </a:r>
            <a:r>
              <a:rPr lang="en-US" dirty="0"/>
              <a:t> / </a:t>
            </a:r>
            <a:r>
              <a:rPr lang="en-US" dirty="0" err="1"/>
              <a:t>iResolution.xy</a:t>
            </a:r>
            <a:r>
              <a:rPr lang="en-US" dirty="0"/>
              <a:t>; // normalize </a:t>
            </a:r>
            <a:r>
              <a:rPr lang="en-US" dirty="0" err="1"/>
              <a:t>uv</a:t>
            </a:r>
            <a:r>
              <a:rPr lang="en-US" dirty="0"/>
              <a:t> to [0,1] but distort the original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vec2 </a:t>
            </a:r>
            <a:r>
              <a:rPr lang="en-US" dirty="0" err="1"/>
              <a:t>noise_uv</a:t>
            </a:r>
            <a:r>
              <a:rPr lang="en-US" dirty="0"/>
              <a:t> = </a:t>
            </a:r>
            <a:r>
              <a:rPr lang="en-US" dirty="0" err="1"/>
              <a:t>uv</a:t>
            </a:r>
            <a:r>
              <a:rPr lang="en-US" dirty="0"/>
              <a:t> + vec2(</a:t>
            </a:r>
            <a:r>
              <a:rPr lang="en-US" dirty="0" err="1"/>
              <a:t>iTime</a:t>
            </a:r>
            <a:r>
              <a:rPr lang="en-US" dirty="0"/>
              <a:t>) * 0.1;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float res = PerliNoise3D(10.0*</a:t>
            </a:r>
            <a:r>
              <a:rPr lang="en-US" dirty="0" err="1"/>
              <a:t>noise_uv.x</a:t>
            </a:r>
            <a:r>
              <a:rPr lang="en-US" dirty="0"/>
              <a:t>, 10.0*</a:t>
            </a:r>
            <a:r>
              <a:rPr lang="en-US" dirty="0" err="1"/>
              <a:t>noise_uv.y</a:t>
            </a:r>
            <a:r>
              <a:rPr lang="en-US" dirty="0"/>
              <a:t>, 0.0);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if(</a:t>
            </a:r>
            <a:r>
              <a:rPr lang="en-US" dirty="0" err="1"/>
              <a:t>NoiseType</a:t>
            </a:r>
            <a:r>
              <a:rPr lang="en-US" dirty="0"/>
              <a:t>==0)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res = </a:t>
            </a:r>
            <a:r>
              <a:rPr lang="en-US" dirty="0" err="1"/>
              <a:t>RandFast</a:t>
            </a:r>
            <a:r>
              <a:rPr lang="en-US" dirty="0"/>
              <a:t>(</a:t>
            </a:r>
            <a:r>
              <a:rPr lang="en-US" dirty="0" err="1"/>
              <a:t>fragCoord</a:t>
            </a:r>
            <a:r>
              <a:rPr lang="en-US" dirty="0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else if(</a:t>
            </a:r>
            <a:r>
              <a:rPr lang="en-US" dirty="0" err="1"/>
              <a:t>NoiseType</a:t>
            </a:r>
            <a:r>
              <a:rPr lang="en-US" dirty="0"/>
              <a:t>==1)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if(</a:t>
            </a:r>
            <a:r>
              <a:rPr lang="en-US" dirty="0" err="1"/>
              <a:t>uv.x</a:t>
            </a:r>
            <a:r>
              <a:rPr lang="en-US" dirty="0"/>
              <a:t> * </a:t>
            </a:r>
            <a:r>
              <a:rPr lang="en-US" dirty="0" err="1"/>
              <a:t>iResolution.y</a:t>
            </a:r>
            <a:r>
              <a:rPr lang="en-US" dirty="0"/>
              <a:t> &lt; (0.5-0.002)*</a:t>
            </a:r>
            <a:r>
              <a:rPr lang="en-US" dirty="0" err="1"/>
              <a:t>iResolution.x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res = Mapping(res);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else if(</a:t>
            </a:r>
            <a:r>
              <a:rPr lang="en-US" dirty="0" err="1"/>
              <a:t>uv.x</a:t>
            </a:r>
            <a:r>
              <a:rPr lang="en-US" dirty="0"/>
              <a:t> * </a:t>
            </a:r>
            <a:r>
              <a:rPr lang="en-US" dirty="0" err="1"/>
              <a:t>iResolution.y</a:t>
            </a:r>
            <a:r>
              <a:rPr lang="en-US" dirty="0"/>
              <a:t> &gt; (0.5+0.002)*</a:t>
            </a:r>
            <a:r>
              <a:rPr lang="en-US" dirty="0" err="1"/>
              <a:t>iResolution.x</a:t>
            </a:r>
            <a:r>
              <a:rPr lang="en-US" dirty="0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// do nothing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else{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   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// </a:t>
            </a:r>
            <a:r>
              <a:rPr lang="en-US" dirty="0" err="1"/>
              <a:t>seperator</a:t>
            </a: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   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    </a:t>
            </a:r>
            <a:r>
              <a:rPr lang="en-US" dirty="0" err="1"/>
              <a:t>fragColor</a:t>
            </a:r>
            <a:r>
              <a:rPr lang="en-US" dirty="0"/>
              <a:t> = vec4(vec3(res),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}</a:t>
            </a:r>
            <a:endParaRPr dirty="0"/>
          </a:p>
        </p:txBody>
      </p:sp>
      <p:sp>
        <p:nvSpPr>
          <p:cNvPr id="684" name="Google Shape;684;gfbbdb026c0_0_8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www.shadertoy.com</a:t>
            </a:r>
            <a:r>
              <a:rPr lang="pt-BR" dirty="0"/>
              <a:t>/</a:t>
            </a:r>
            <a:r>
              <a:rPr lang="pt-BR" dirty="0" err="1"/>
              <a:t>view</a:t>
            </a:r>
            <a:r>
              <a:rPr lang="pt-BR" dirty="0"/>
              <a:t>/</a:t>
            </a:r>
            <a:r>
              <a:rPr lang="pt-BR" dirty="0" err="1"/>
              <a:t>DlKGDd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257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bbdb026c0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bbdb026c0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fbbdb026c0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712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6b74bae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f6b74ba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www.shadertoy.com</a:t>
            </a:r>
            <a:r>
              <a:rPr lang="pt-BR" dirty="0"/>
              <a:t>/</a:t>
            </a:r>
            <a:r>
              <a:rPr lang="pt-BR" dirty="0" err="1"/>
              <a:t>view</a:t>
            </a:r>
            <a:r>
              <a:rPr lang="pt-BR" dirty="0"/>
              <a:t>/</a:t>
            </a:r>
            <a:r>
              <a:rPr lang="pt-BR" dirty="0" err="1"/>
              <a:t>DlKGDd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83410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bbdb02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fbbdb02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841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6254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bbdb026c0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bbdb026c0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fbbdb026c0_0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bbdb026c0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bbdb026c0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fbbdb026c0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7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9457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4494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bookofshaders.com/10/" TargetMode="Externa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ghack.com/post/getting-creative-with-perlin-noise-fields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gif"/><Relationship Id="rId13" Type="http://schemas.openxmlformats.org/officeDocument/2006/relationships/hyperlink" Target="https://www.aaa-studio.eu/furryball4help/index.html?Tutorial93ProceduralTextures.html" TargetMode="External"/><Relationship Id="rId3" Type="http://schemas.openxmlformats.org/officeDocument/2006/relationships/image" Target="../media/image19.png"/><Relationship Id="rId7" Type="http://schemas.openxmlformats.org/officeDocument/2006/relationships/hyperlink" Target="https://www.youtube.com/watch?v=n6eaQqKb4y0" TargetMode="External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11" Type="http://schemas.openxmlformats.org/officeDocument/2006/relationships/hyperlink" Target="https://www.researchgate.net/figure/Seven-layers-of-stacked-Perlin-noise-patterns-left-and-the-resulting-terrain-right_fig2_274384740" TargetMode="External"/><Relationship Id="rId5" Type="http://schemas.openxmlformats.org/officeDocument/2006/relationships/image" Target="../media/image21.png"/><Relationship Id="rId10" Type="http://schemas.openxmlformats.org/officeDocument/2006/relationships/hyperlink" Target="https://www.tvpaint.com/forum/viewtopic.php?t=11197" TargetMode="External"/><Relationship Id="rId4" Type="http://schemas.openxmlformats.org/officeDocument/2006/relationships/image" Target="../media/image20.png"/><Relationship Id="rId9" Type="http://schemas.openxmlformats.org/officeDocument/2006/relationships/hyperlink" Target="https://github.com/BrutPitt/PerlinNoise4D" TargetMode="External"/><Relationship Id="rId14" Type="http://schemas.openxmlformats.org/officeDocument/2006/relationships/hyperlink" Target="https://www.cs.umd.edu/class/fall2018/cmsc425/Lects/lect14-perlin.pdf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fataho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s://thebookofshaders.com/10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mrl.cs.nyu.edu/~perlin/paper445.pdf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perlin/noise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hyperlink" Target="http://mrl.nyu.edu/~perlin/paper445.pdf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adertoy.com/view/NlKBzm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commons.wikimedia.org/wiki/User:Alejo2083/Pictures_enginee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pt.khanacademy.org/computing/computer-programming/programming-natural-simulations/programming-noise/a/perlin-noi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bookofshaders.com/10/" TargetMode="Externa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27: Aleatoriedade e Ruídos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E19E7781-636C-8B87-52BA-F70116E86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3A2F5CA-299C-1908-4ADB-28FF7396C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Funções aleatórias</a:t>
            </a:r>
            <a:endParaRPr dirty="0"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5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 dirty="0"/>
              <a:t>E agora?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314697"/>
            <a:ext cx="6205854" cy="738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inteiro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fraçao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5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Perlin Noise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5144100" cy="377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Geração aleatória de valores 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Função n-dimensional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Completa aleatoriedade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Coerência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025" y="1333492"/>
            <a:ext cx="3394499" cy="33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Gera padrões mais orgânicos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Se percebe uma certa suavidade interna</a:t>
            </a:r>
            <a:endParaRPr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88" y="1965250"/>
            <a:ext cx="2943526" cy="29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188" y="1965250"/>
            <a:ext cx="2943526" cy="2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2992000" y="5401275"/>
            <a:ext cx="541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https://sighack.com/post/getting-creative-with-perlin-noise-fields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950996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75" y="3586722"/>
            <a:ext cx="2230899" cy="1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78" y="1130998"/>
            <a:ext cx="3385846" cy="16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25" y="1449650"/>
            <a:ext cx="2316500" cy="133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260025" y="1127864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rugosidades</a:t>
            </a:r>
            <a:endParaRPr/>
          </a:p>
        </p:txBody>
      </p:sp>
      <p:sp>
        <p:nvSpPr>
          <p:cNvPr id="368" name="Google Shape;368;p34"/>
          <p:cNvSpPr txBox="1"/>
          <p:nvPr/>
        </p:nvSpPr>
        <p:spPr>
          <a:xfrm>
            <a:off x="260025" y="3259217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nuvens</a:t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7579725" y="77968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975" y="3617322"/>
            <a:ext cx="2999349" cy="16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5179375" y="326621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caustics</a:t>
            </a:r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72275" y="4896361"/>
            <a:ext cx="2465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7"/>
              </a:rPr>
              <a:t>https://www.youtube.com/watch?v=n6eaQqKb4y0</a:t>
            </a:r>
            <a:endParaRPr sz="800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0537" y="3515816"/>
            <a:ext cx="1590275" cy="15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2768513" y="5050780"/>
            <a:ext cx="2129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 dirty="0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https://github.com/BrutPitt/PerlinNoise4D</a:t>
            </a:r>
            <a:endParaRPr sz="800" dirty="0"/>
          </a:p>
        </p:txBody>
      </p:sp>
      <p:sp>
        <p:nvSpPr>
          <p:cNvPr id="375" name="Google Shape;375;p34"/>
          <p:cNvSpPr txBox="1"/>
          <p:nvPr/>
        </p:nvSpPr>
        <p:spPr>
          <a:xfrm>
            <a:off x="5097775" y="5398100"/>
            <a:ext cx="3704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https://www.tvpaint.com/forum/viewtopic.php?t=11197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5638250" y="2774624"/>
            <a:ext cx="32379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1"/>
              </a:rPr>
              <a:t>Fig. 2. Seven layers of stacked Perlin noise patterns (left) and the...</a:t>
            </a:r>
            <a:endParaRPr sz="800"/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0613" y="1703264"/>
            <a:ext cx="191148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/>
        </p:nvSpPr>
        <p:spPr>
          <a:xfrm>
            <a:off x="4432163" y="2624187"/>
            <a:ext cx="931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3"/>
              </a:rPr>
              <a:t>FurryBall 4.8</a:t>
            </a:r>
            <a:endParaRPr sz="800"/>
          </a:p>
        </p:txBody>
      </p:sp>
      <p:sp>
        <p:nvSpPr>
          <p:cNvPr id="379" name="Google Shape;379;p34"/>
          <p:cNvSpPr txBox="1"/>
          <p:nvPr/>
        </p:nvSpPr>
        <p:spPr>
          <a:xfrm>
            <a:off x="111550" y="2861542"/>
            <a:ext cx="30000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4"/>
              </a:rPr>
              <a:t>CMSC 425: Lecture 14 Procedural Generation: Perlin Noise</a:t>
            </a:r>
            <a:endParaRPr sz="800"/>
          </a:p>
        </p:txBody>
      </p:sp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usando Perlin Noise</a:t>
            </a: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t="18354"/>
          <a:stretch/>
        </p:blipFill>
        <p:spPr>
          <a:xfrm>
            <a:off x="2657113" y="2084975"/>
            <a:ext cx="3648075" cy="1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Parametrizada</a:t>
            </a:r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função noise(t)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2247916" y="1970943"/>
            <a:ext cx="5010459" cy="1840454"/>
            <a:chOff x="2234791" y="1327918"/>
            <a:chExt cx="5010459" cy="1840454"/>
          </a:xfrm>
        </p:grpSpPr>
        <p:cxnSp>
          <p:nvCxnSpPr>
            <p:cNvPr id="412" name="Google Shape;412;p37"/>
            <p:cNvCxnSpPr/>
            <p:nvPr/>
          </p:nvCxnSpPr>
          <p:spPr>
            <a:xfrm>
              <a:off x="2644000" y="2765725"/>
              <a:ext cx="3976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 rot="10800000">
              <a:off x="2643988" y="1347025"/>
              <a:ext cx="0" cy="14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4" name="Google Shape;414;p37"/>
            <p:cNvSpPr txBox="1"/>
            <p:nvPr/>
          </p:nvSpPr>
          <p:spPr>
            <a:xfrm>
              <a:off x="4245250" y="2706672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t</a:t>
              </a:r>
              <a:endParaRPr sz="2000"/>
            </a:p>
          </p:txBody>
        </p:sp>
        <p:sp>
          <p:nvSpPr>
            <p:cNvPr id="415" name="Google Shape;415;p37"/>
            <p:cNvSpPr txBox="1"/>
            <p:nvPr/>
          </p:nvSpPr>
          <p:spPr>
            <a:xfrm rot="-5400000">
              <a:off x="1855291" y="1707418"/>
              <a:ext cx="122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valores</a:t>
              </a:r>
              <a:endParaRPr sz="2000"/>
            </a:p>
          </p:txBody>
        </p:sp>
      </p:grpSp>
      <p:sp>
        <p:nvSpPr>
          <p:cNvPr id="416" name="Google Shape;416;p37"/>
          <p:cNvSpPr txBox="1">
            <a:spLocks noGrp="1"/>
          </p:cNvSpPr>
          <p:nvPr>
            <p:ph type="body" idx="1"/>
          </p:nvPr>
        </p:nvSpPr>
        <p:spPr>
          <a:xfrm>
            <a:off x="474900" y="4534559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amostrando sobre a função.</a:t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 rot="10800000" flipH="1">
            <a:off x="3575350" y="31726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 rot="10800000" flipH="1">
            <a:off x="4209625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 rot="10800000" flipH="1">
            <a:off x="4843900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 rot="10800000" flipH="1">
            <a:off x="5478175" y="3096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112450" y="2715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2794575" y="26516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301260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3230625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344865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3666675" y="2575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3884700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4102725" y="2194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 em 2D</a:t>
            </a:r>
            <a:endParaRPr/>
          </a:p>
        </p:txBody>
      </p:sp>
      <p:sp>
        <p:nvSpPr>
          <p:cNvPr id="435" name="Google Shape;43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9255"/>
            <a:ext cx="8839200" cy="317647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8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Explicações da Implementação do Perlin Noise</a:t>
            </a:r>
            <a:endParaRPr/>
          </a:p>
        </p:txBody>
      </p:sp>
      <p:sp>
        <p:nvSpPr>
          <p:cNvPr id="453" name="Google Shape;453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Passos básicos:</a:t>
            </a:r>
            <a:endParaRPr sz="24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Definição do grid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Produto escalar do gradiente semi-aleatórios e vetores de distância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pt-BR" sz="2200"/>
              <a:t>Interpolação dos produtos escalares</a:t>
            </a:r>
            <a:endParaRPr sz="2200"/>
          </a:p>
        </p:txBody>
      </p:sp>
      <p:sp>
        <p:nvSpPr>
          <p:cNvPr id="454" name="Google Shape;45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para resultado final</a:t>
            </a:r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7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 exemplo cada célula pode representar um valor de pixel.</a:t>
            </a:r>
            <a:endParaRPr dirty="0"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75" y="2171600"/>
            <a:ext cx="3040750" cy="3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25AFA8-44B7-B388-E228-B896725D58D2}"/>
              </a:ext>
            </a:extLst>
          </p:cNvPr>
          <p:cNvGrpSpPr/>
          <p:nvPr/>
        </p:nvGrpSpPr>
        <p:grpSpPr>
          <a:xfrm>
            <a:off x="5694828" y="1994219"/>
            <a:ext cx="1950310" cy="550637"/>
            <a:chOff x="5694828" y="1994219"/>
            <a:chExt cx="1950310" cy="5506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C0CF34-9E68-C93F-C8F0-C768075A3B7E}"/>
                </a:ext>
              </a:extLst>
            </p:cNvPr>
            <p:cNvSpPr txBox="1"/>
            <p:nvPr/>
          </p:nvSpPr>
          <p:spPr>
            <a:xfrm>
              <a:off x="6759019" y="1994219"/>
              <a:ext cx="886119" cy="30777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um pixel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B52AC98-5E00-EBD9-83F6-4DDB6E76B06C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957740" y="2148108"/>
              <a:ext cx="801279" cy="27181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363745-5B49-F73A-5CEB-BC9BCD105C6A}"/>
                </a:ext>
              </a:extLst>
            </p:cNvPr>
            <p:cNvSpPr/>
            <p:nvPr/>
          </p:nvSpPr>
          <p:spPr>
            <a:xfrm>
              <a:off x="5694828" y="2336426"/>
              <a:ext cx="215153" cy="2084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valores aleatórios</a:t>
            </a: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subdivisão é gerada para identificar os valores aleatórios. No caso os pontos violetas são os valores aleatórios. </a:t>
            </a:r>
            <a:endParaRPr/>
          </a:p>
        </p:txBody>
      </p:sp>
      <p:sp>
        <p:nvSpPr>
          <p:cNvPr id="472" name="Google Shape;47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587" y="2172725"/>
            <a:ext cx="3008600" cy="30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BD15FA-5AC8-0D62-7B4C-FDE646E21065}"/>
              </a:ext>
            </a:extLst>
          </p:cNvPr>
          <p:cNvGrpSpPr/>
          <p:nvPr/>
        </p:nvGrpSpPr>
        <p:grpSpPr>
          <a:xfrm>
            <a:off x="237450" y="2394408"/>
            <a:ext cx="2863969" cy="2637534"/>
            <a:chOff x="237450" y="2394408"/>
            <a:chExt cx="2863969" cy="26375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155A7E-30BA-AAF8-B91D-8070FD6AFDFC}"/>
                </a:ext>
              </a:extLst>
            </p:cNvPr>
            <p:cNvSpPr txBox="1"/>
            <p:nvPr/>
          </p:nvSpPr>
          <p:spPr>
            <a:xfrm>
              <a:off x="237450" y="3076892"/>
              <a:ext cx="1637907" cy="73866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Cada um desses vértices tem um valor aleatório.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C8AFFA8-C6DC-3943-DCB3-47C1E160924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1875357" y="2394408"/>
              <a:ext cx="1226062" cy="10518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01528DA-2B0D-9208-DD95-8E4DA67A89C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875357" y="3271101"/>
              <a:ext cx="1226062" cy="17512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61FDE8-C230-A797-C85F-146B1605780F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68155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156AF6-B074-9B6F-7D55-C40FC60661A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158571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um valor no grid</a:t>
            </a:r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3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pic>
        <p:nvPicPr>
          <p:cNvPr id="3" name="Picture 2" descr="A grid with a red square&#10;&#10;Description automatically generated with low confidence">
            <a:extLst>
              <a:ext uri="{FF2B5EF4-FFF2-40B4-BE49-F238E27FC236}">
                <a16:creationId xmlns:a16="http://schemas.microsoft.com/office/drawing/2014/main" id="{EC87DBD0-28AA-7318-E707-FEC44283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1546443"/>
            <a:ext cx="2400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234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Aleatoriedade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98004" cy="4496159"/>
          </a:xfrm>
        </p:spPr>
        <p:txBody>
          <a:bodyPr/>
          <a:lstStyle/>
          <a:p>
            <a:r>
              <a:rPr lang="pt-BR" dirty="0"/>
              <a:t>Computadores convencionais não geram números realmente aleatórios, porém podemos criar situações que simulam isso.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3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316736" y="4451147"/>
            <a:ext cx="308381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CE0F4-3F03-89C4-B80F-63592510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1936524"/>
            <a:ext cx="6510528" cy="2325027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53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Revisão de Filtro </a:t>
            </a:r>
            <a:r>
              <a:rPr lang="pt-BR" dirty="0" err="1"/>
              <a:t>Bilinear</a:t>
            </a:r>
            <a:endParaRPr dirty="0"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123479AF-89F1-A5A3-B5EA-1C71DDD2B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47" y="153151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44002"/>
              </p:ext>
            </p:extLst>
          </p:nvPr>
        </p:nvGraphicFramePr>
        <p:xfrm>
          <a:off x="5805147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Calculando o valor em GLSL</a:t>
            </a:r>
            <a:endParaRPr dirty="0"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4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249979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endParaRPr lang="en-US" sz="5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noProof="1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28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82" name="Google Shape;582;p54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27319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 dirty="0"/>
              <a:t>Se uma interpolação linear for diretamente utilizada, poderão aparecer artefatos entre os </a:t>
            </a:r>
            <a:r>
              <a:rPr lang="pt-BR" dirty="0" err="1"/>
              <a:t>subgrids</a:t>
            </a:r>
            <a:r>
              <a:rPr lang="pt-BR" dirty="0"/>
              <a:t>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Primeira proposta para solucionar o problema foi:</a:t>
            </a:r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584" name="Google Shape;5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96" y="2057400"/>
            <a:ext cx="16859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390550" y="3141364"/>
            <a:ext cx="8428200" cy="127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Que já conhecemos essa interpolação do </a:t>
            </a:r>
            <a:r>
              <a:rPr lang="pt-BR" dirty="0" err="1"/>
              <a:t>Hermite</a:t>
            </a:r>
            <a:r>
              <a:rPr lang="pt-BR" dirty="0"/>
              <a:t>, e que no GLSL pode ser usada diretamente com a chamada:</a:t>
            </a:r>
            <a:endParaRPr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78E71-89BA-8928-3541-6153720CED10}"/>
              </a:ext>
            </a:extLst>
          </p:cNvPr>
          <p:cNvSpPr txBox="1"/>
          <p:nvPr/>
        </p:nvSpPr>
        <p:spPr>
          <a:xfrm>
            <a:off x="1017396" y="3886688"/>
            <a:ext cx="45906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dirty="0" err="1"/>
              <a:t>smoothstep</a:t>
            </a:r>
            <a:r>
              <a:rPr lang="pt-BR" sz="4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643958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Interpolação Cúbica</a:t>
            </a:r>
            <a:endParaRPr dirty="0"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3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33C44-3AA3-ABD5-7E41-C5A37626A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6" y="1655771"/>
            <a:ext cx="4572000" cy="21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DB0FC4F-DE7C-EA00-1E1C-A0DAB84A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03" y="1613035"/>
            <a:ext cx="4124131" cy="223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D33148-5A15-4C06-B29C-289F7B8D9347}"/>
              </a:ext>
            </a:extLst>
          </p:cNvPr>
          <p:cNvSpPr txBox="1"/>
          <p:nvPr/>
        </p:nvSpPr>
        <p:spPr>
          <a:xfrm>
            <a:off x="1894115" y="3894687"/>
            <a:ext cx="1352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Linear</a:t>
            </a:r>
            <a:endParaRPr lang="pt-BR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A67B5-248E-1D9F-4592-3F2063A6EC80}"/>
              </a:ext>
            </a:extLst>
          </p:cNvPr>
          <p:cNvSpPr txBox="1"/>
          <p:nvPr/>
        </p:nvSpPr>
        <p:spPr>
          <a:xfrm>
            <a:off x="5710334" y="3894687"/>
            <a:ext cx="26655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/>
              <a:t>Cúbica</a:t>
            </a:r>
            <a:r>
              <a:rPr lang="en-US" sz="2000" dirty="0"/>
              <a:t> (Hermite)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90754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E39A38FA-9C02-0A7C-0F40-DD13DAA6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47" y="1525037"/>
            <a:ext cx="3053443" cy="30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Calculando o valor em GLSL</a:t>
            </a:r>
            <a:endParaRPr dirty="0"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4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249979" cy="4862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sz="5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noProof="1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/>
        </p:nvGraphicFramePr>
        <p:xfrm>
          <a:off x="5805147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59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3"/>
          <p:cNvPicPr preferRelativeResize="0"/>
          <p:nvPr/>
        </p:nvPicPr>
        <p:blipFill rotWithShape="1">
          <a:blip r:embed="rId3">
            <a:alphaModFix/>
          </a:blip>
          <a:srcRect l="8866" r="7723" b="8767"/>
          <a:stretch/>
        </p:blipFill>
        <p:spPr>
          <a:xfrm>
            <a:off x="2301112" y="1394525"/>
            <a:ext cx="4541775" cy="42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Grid dos vetores aleatórios</a:t>
            </a:r>
            <a:endParaRPr dirty="0"/>
          </a:p>
        </p:txBody>
      </p:sp>
      <p:sp>
        <p:nvSpPr>
          <p:cNvPr id="482" name="Google Shape;482;p4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Vetores aleatórios são gerados por vértice e depois produtos escalares são realizados. </a:t>
            </a:r>
            <a:endParaRPr dirty="0"/>
          </a:p>
        </p:txBody>
      </p:sp>
      <p:sp>
        <p:nvSpPr>
          <p:cNvPr id="483" name="Google Shape;483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um valor no grid</a:t>
            </a:r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75" y="838975"/>
            <a:ext cx="4926989" cy="44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00" y="838975"/>
            <a:ext cx="5087692" cy="4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1283787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36" name="Google Shape;53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698" y="870171"/>
            <a:ext cx="4847905" cy="44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7360942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Produtos Escalares dos 4 cantos</a:t>
            </a:r>
            <a:endParaRPr/>
          </a:p>
        </p:txBody>
      </p:sp>
      <p:sp>
        <p:nvSpPr>
          <p:cNvPr id="545" name="Google Shape;5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25" y="690342"/>
            <a:ext cx="7725897" cy="478048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026630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Aleatoriedade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98004" cy="4496159"/>
          </a:xfrm>
        </p:spPr>
        <p:txBody>
          <a:bodyPr/>
          <a:lstStyle/>
          <a:p>
            <a:r>
              <a:rPr lang="pt-BR" dirty="0"/>
              <a:t>Porém se repetirmos muito o padrão. O que você acha que acontecera com a imagem?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3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316736" y="4451147"/>
            <a:ext cx="308381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100000.0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58814-E3FF-BF72-B182-57B81324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1936524"/>
            <a:ext cx="6510526" cy="232502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B80532-C86E-13E6-9325-7675B6F9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29" y="152503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222691"/>
              </p:ext>
            </p:extLst>
          </p:nvPr>
        </p:nvGraphicFramePr>
        <p:xfrm>
          <a:off x="5982430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Calculando o valor em GLSL</a:t>
            </a:r>
            <a:endParaRPr dirty="0"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4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688519" cy="4924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7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Mais Problemas de Interpolação</a:t>
            </a:r>
            <a:endParaRPr dirty="0"/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474900" y="1079299"/>
            <a:ext cx="8428200" cy="127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equação do </a:t>
            </a:r>
            <a:r>
              <a:rPr lang="pt-BR" dirty="0" err="1"/>
              <a:t>Hermite</a:t>
            </a:r>
            <a:r>
              <a:rPr lang="pt-BR" dirty="0"/>
              <a:t> funcionou bem, porém apresenta descontinuidade na sua segunda derivada, dessa forma a equação usada na versão melhorada (</a:t>
            </a:r>
            <a:r>
              <a:rPr lang="pt-BR" dirty="0" err="1"/>
              <a:t>improved</a:t>
            </a:r>
            <a:r>
              <a:rPr lang="pt-BR" dirty="0"/>
              <a:t>) é:</a:t>
            </a:r>
            <a:endParaRPr dirty="0"/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750" y="2518024"/>
            <a:ext cx="3228975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0755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Fade Function</a:t>
            </a:r>
            <a:endParaRPr/>
          </a:p>
        </p:txBody>
      </p:sp>
      <p:sp>
        <p:nvSpPr>
          <p:cNvPr id="593" name="Google Shape;59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594" name="Google Shape;5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200" cy="425386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546151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B80532-C86E-13E6-9325-7675B6F9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29" y="152503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Calculando o valor em GLSL</a:t>
            </a:r>
            <a:endParaRPr dirty="0"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4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688519" cy="5047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US" sz="1100" b="0" noProof="1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noProof="1">
                <a:solidFill>
                  <a:srgbClr val="57A64A"/>
                </a:solidFill>
                <a:latin typeface="Menlo" panose="020B0609030804020204" pitchFamily="49" charset="0"/>
              </a:rPr>
              <a:t>  /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 Equação quíntica (Fase function)</a:t>
            </a:r>
            <a:endParaRPr lang="en-US" sz="1100" b="0" noProof="1">
              <a:solidFill>
                <a:srgbClr val="B4B4B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3397D93-A453-688A-7CCF-55CB99D4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30" y="1525037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93F88D-794D-8FBF-6F6A-F1B644822CB4}"/>
              </a:ext>
            </a:extLst>
          </p:cNvPr>
          <p:cNvSpPr txBox="1"/>
          <p:nvPr/>
        </p:nvSpPr>
        <p:spPr>
          <a:xfrm>
            <a:off x="5982429" y="4697490"/>
            <a:ext cx="3053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Hermite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BEFBD-F156-EB5D-6C93-7C6819CEA99A}"/>
              </a:ext>
            </a:extLst>
          </p:cNvPr>
          <p:cNvSpPr txBox="1"/>
          <p:nvPr/>
        </p:nvSpPr>
        <p:spPr>
          <a:xfrm>
            <a:off x="5982429" y="4697490"/>
            <a:ext cx="30534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pt-BR" b="0" dirty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Equação </a:t>
            </a:r>
            <a:r>
              <a:rPr lang="pt-BR" b="0" dirty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quíntica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8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Número de grids</a:t>
            </a:r>
            <a:endParaRPr/>
          </a:p>
        </p:txBody>
      </p:sp>
      <p:sp>
        <p:nvSpPr>
          <p:cNvPr id="491" name="Google Shape;49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50" y="714600"/>
            <a:ext cx="8043024" cy="46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Artigo do Perlin Noise (Improved)</a:t>
            </a: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8121822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https://mrl.cs.nyu.edu/~perlin/paper445.pdf</a:t>
            </a:r>
            <a:r>
              <a:rPr lang="pt-BR" sz="2650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9" y="1307017"/>
            <a:ext cx="3413452" cy="419799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150" y="1307025"/>
            <a:ext cx="3466502" cy="4197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54461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do Perlin Noise (Improved)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5822400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https://cs.nyu.edu/~perlin/noise/</a:t>
            </a:r>
            <a:r>
              <a:rPr lang="pt-BR" sz="2650" dirty="0"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400" name="Google Shape;400;p36"/>
          <p:cNvSpPr txBox="1"/>
          <p:nvPr/>
        </p:nvSpPr>
        <p:spPr>
          <a:xfrm>
            <a:off x="518350" y="1240025"/>
            <a:ext cx="34572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 code implements the algorithm I describe in a corresponding </a:t>
            </a:r>
            <a:r>
              <a:rPr lang="pt-BR" sz="55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SIGGRAPH 2002 paper</a:t>
            </a: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5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JAVA REFERENCE IMPLEMENTATION OF IMPROVED NOISE - COPYRIGHT 2002 KEN PERLIN.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final class ImprovedNoise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public double noise(double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X = (int)Math.floor(x) &amp; 255,                  // FIND UNIT CUBE THAT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Y = (int)Math.floor(y) &amp; 255,                  // CONTAINS POINT.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Z = (int)Math.floor(z) &amp; 255;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x -= Math.floor(x);                                // FIND RELATIVE X,Y,Z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y -= Math.floor(y);                                // OF POINT IN CUBE.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z -= Math.floor(z);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fade(x),                                // COMPUTE FADE CURVES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fade(y),                                // FOR EACH OF X,Y,Z.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w = fade(z);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A = p[X  ]+Y, AA = p[A]+Z, AB = p[A+1]+Z,      // HASH COORDINATES OF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B = p[X+1]+Y, BA = p[B]+Z, BB = p[B+1]+Z;      // THE 8 CUBE CORNERS,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lerp(w, lerp(v, lerp(u, grad(p[AA  ], x  , y  , z   ),  // AND ADD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  ], x-1, y  , z   )), // BLENDED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  ], x  , y-1, z   ),  // RESULTS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  ], x-1, y-1, z   ))),// FROM  8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lerp(v, lerp(u, grad(p[AA+1], x  , y  , z-1 ),  // CORNERS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grad(p[BA+1], x-1, y  , z-1 )), // OF CUBE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grad(p[AB+1], x  , y-1, z-1 ),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grad(p[BB+1], x-1, y-1, z-1 ))));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fade(double t) { return t * t * t * (t * (t * 6 - 15) + 10);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lerp(double t, double a, double b) { return a + t * (b - a);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grad(int hash, 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h = hash &amp; 15;                      // CONVERT LO 4 BITS OF HASH CODE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h&lt;8 ? x : y,                 // INTO 12 GRADIENT DIRECTIONS.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h&lt;4 ? y : h==12||h==14 ? x : z;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((h&amp;1) == 0 ? u : -u) + ((h&amp;2) == 0 ? v : -v);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final int p[] = new int[512], permutation[] = { 151,160,137,91,90,15,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131,13,201,95,96,53,194,233,7,225,140,36,103,30,69,142,8,99,37,240,21,10,23,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190, 6,148,247,120,234,75,0,26,197,62,94,252,219,203,117,35,11,32,57,177,33,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88,237,149,56,87,174,20,125,136,171,168, 68,175,74,165,71,134,139,48,27,166,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77,146,158,231,83,111,229,122,60,211,133,230,220,105,92,41,55,46,245,40,244,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102,143,54, 65,25,63,161, 1,216,80,73,209,76,132,187,208, 89,18,169,200,196,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135,130,116,188,159,86,164,100,109,198,173,186, 3,64,52,217,226,250,124,123,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5,202,38,147,118,126,255,82,85,212,207,206,59,227,47,16,58,17,182,189,28,42,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223,183,170,213,119,248,152, 2,44,154,163, 70,221,153,101,155,167, 43,172,9,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129,22,39,253, 19,98,108,110,79,113,224,232,178,185, 112,104,218,246,97,228,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251,34,242,193,238,210,144,12,191,179,162,241, 81,51,145,235,249,14,239,107,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49,192,214, 31,181,199,106,157,184, 84,204,176,115,121,50,45,127, 4,150,254,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138,236,205,93,222,114,67,29,24,72,243,141,128,195,78,66,215,61,156,180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{ for (int i=0; i &lt; 256 ; i++) p[256+i] = p[i] = permutation[i];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2025" y="1999525"/>
            <a:ext cx="4863649" cy="2564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93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2D</a:t>
            </a:r>
            <a:endParaRPr/>
          </a:p>
        </p:txBody>
      </p:sp>
      <p:sp>
        <p:nvSpPr>
          <p:cNvPr id="509" name="Google Shape;509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" y="782125"/>
            <a:ext cx="8173325" cy="45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3D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365165" cy="4476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7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Trilinear</a:t>
            </a:r>
            <a:endParaRPr/>
          </a:p>
        </p:txBody>
      </p:sp>
      <p:sp>
        <p:nvSpPr>
          <p:cNvPr id="563" name="Google Shape;56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564" name="Google Shape;5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75" y="786050"/>
            <a:ext cx="5784200" cy="46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Aleatoriedade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314540" cy="4496159"/>
          </a:xfrm>
        </p:spPr>
        <p:txBody>
          <a:bodyPr/>
          <a:lstStyle/>
          <a:p>
            <a:r>
              <a:rPr lang="pt-BR" dirty="0"/>
              <a:t>Brincando um com o padrão conseguimos gerar algo como: 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3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344828" y="1404456"/>
            <a:ext cx="4819126" cy="36009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52F30-ACBD-F9F1-FF8E-23B7FF8E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6898" y="1404456"/>
            <a:ext cx="3600986" cy="360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45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 no </a:t>
            </a:r>
            <a:r>
              <a:rPr lang="pt-BR" dirty="0" err="1"/>
              <a:t>Shadertoy</a:t>
            </a:r>
            <a:endParaRPr dirty="0"/>
          </a:p>
        </p:txBody>
      </p:sp>
      <p:sp>
        <p:nvSpPr>
          <p:cNvPr id="687" name="Google Shape;687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CDD4-205A-3E26-FFC7-130BC220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2567"/>
            <a:ext cx="7772400" cy="3709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9CF1A4-DDD6-940B-5D30-E0D19F2EB792}"/>
              </a:ext>
            </a:extLst>
          </p:cNvPr>
          <p:cNvSpPr txBox="1"/>
          <p:nvPr/>
        </p:nvSpPr>
        <p:spPr>
          <a:xfrm>
            <a:off x="1726163" y="4931394"/>
            <a:ext cx="6279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hlinkClick r:id="rId4"/>
              </a:rPr>
              <a:t>https://www.shadertoy.com/view/NlKBzm</a:t>
            </a:r>
            <a:r>
              <a:rPr lang="pt-BR" sz="2000" dirty="0"/>
              <a:t> 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7E7F-0FEF-83E0-9AA3-EDD20D91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no Ray </a:t>
            </a:r>
            <a:r>
              <a:rPr lang="pt-BR" dirty="0" err="1"/>
              <a:t>Tracer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1DCAC-114C-3362-D641-F398D3E87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BE0E4-BE56-7B8B-A588-1ADC1E19F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C8C5598-E625-346E-B82C-B8A8683A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8" y="793483"/>
            <a:ext cx="8154955" cy="458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921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Combinando padrões (Turbulência)</a:t>
            </a:r>
            <a:endParaRPr/>
          </a:p>
        </p:txBody>
      </p:sp>
      <p:sp>
        <p:nvSpPr>
          <p:cNvPr id="444" name="Google Shape;44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45" name="Google Shape;4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951250"/>
            <a:ext cx="8275392" cy="41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0897451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Ruído Procedural em 3D + Modelagem de Sólidos</a:t>
            </a:r>
            <a:endParaRPr/>
          </a:p>
        </p:txBody>
      </p:sp>
      <p:sp>
        <p:nvSpPr>
          <p:cNvPr id="736" name="Google Shape;73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737" name="Google Shape;737;p69" descr="page87image23210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351" y="667164"/>
            <a:ext cx="4558157" cy="455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9" descr="page87image232088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6109" y="667164"/>
            <a:ext cx="2814470" cy="455815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9"/>
          <p:cNvSpPr/>
          <p:nvPr/>
        </p:nvSpPr>
        <p:spPr>
          <a:xfrm>
            <a:off x="5735972" y="5380375"/>
            <a:ext cx="26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Perlin noise, Ken Perlin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7E7F-0FEF-83E0-9AA3-EDD20D91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Teste de Turbulência no Ray </a:t>
            </a:r>
            <a:r>
              <a:rPr lang="pt-BR" dirty="0" err="1"/>
              <a:t>Tracer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BE0E4-BE56-7B8B-A588-1ADC1E19F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A26BF80-57A9-B976-9DE6-23C52426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3" y="728069"/>
            <a:ext cx="8037391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909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Próxima parte do projeto</a:t>
            </a:r>
            <a:endParaRPr/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próxima parte do projeto tem um viés artístico.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Você deverá criar uma textura 2D/3D, baseado em algum algoritmo do </a:t>
            </a:r>
            <a:r>
              <a:rPr lang="pt-BR" dirty="0" err="1"/>
              <a:t>Perlin</a:t>
            </a:r>
            <a:r>
              <a:rPr lang="pt-BR" dirty="0"/>
              <a:t> </a:t>
            </a:r>
            <a:r>
              <a:rPr lang="pt-BR" dirty="0" err="1"/>
              <a:t>Noise</a:t>
            </a:r>
            <a:r>
              <a:rPr lang="pt-BR" dirty="0"/>
              <a:t>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1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53" name="Google Shape;753;p71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7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723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Ruídos</a:t>
            </a:r>
            <a:endParaRPr dirty="0"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t="74492" r="49718"/>
          <a:stretch/>
        </p:blipFill>
        <p:spPr>
          <a:xfrm>
            <a:off x="545163" y="944111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5598838" y="2637044"/>
            <a:ext cx="2705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Poisson noise ou shot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t="74492" r="49718"/>
          <a:stretch/>
        </p:blipFill>
        <p:spPr>
          <a:xfrm>
            <a:off x="545152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 rotWithShape="1">
          <a:blip r:embed="rId5">
            <a:alphaModFix/>
          </a:blip>
          <a:srcRect t="74493" r="49718"/>
          <a:stretch/>
        </p:blipFill>
        <p:spPr>
          <a:xfrm>
            <a:off x="5598845" y="944119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6">
            <a:alphaModFix/>
          </a:blip>
          <a:srcRect t="74492" r="49718"/>
          <a:stretch/>
        </p:blipFill>
        <p:spPr>
          <a:xfrm>
            <a:off x="5598839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545163" y="553528"/>
            <a:ext cx="2305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salt pepper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545163" y="2637044"/>
            <a:ext cx="2411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gaussian</a:t>
            </a:r>
            <a:r>
              <a:rPr lang="pt-BR" sz="1200" dirty="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pt-BR" sz="1200" dirty="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noise</a:t>
            </a:r>
            <a:endParaRPr sz="1200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5598838" y="583833"/>
            <a:ext cx="3000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coherent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250475" y="5330356"/>
            <a:ext cx="44277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dirty="0"/>
              <a:t>Fonte: </a:t>
            </a:r>
            <a:r>
              <a:rPr lang="pt-BR" sz="900" u="sng" dirty="0">
                <a:solidFill>
                  <a:schemeClr val="hlink"/>
                </a:solidFill>
                <a:hlinkClick r:id="rId7"/>
              </a:rPr>
              <a:t>https://commons.wikimedia.org/wiki/User:Alejo2083/Pictures_engineering</a:t>
            </a:r>
            <a:endParaRPr sz="900" dirty="0"/>
          </a:p>
        </p:txBody>
      </p:sp>
      <p:sp>
        <p:nvSpPr>
          <p:cNvPr id="305" name="Google Shape;305;p28"/>
          <p:cNvSpPr txBox="1"/>
          <p:nvPr/>
        </p:nvSpPr>
        <p:spPr>
          <a:xfrm>
            <a:off x="1577250" y="4822450"/>
            <a:ext cx="5989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Quais as características desses ruídos?</a:t>
            </a:r>
            <a:endParaRPr sz="2300"/>
          </a:p>
        </p:txBody>
      </p:sp>
    </p:spTree>
    <p:extLst>
      <p:ext uri="{BB962C8B-B14F-4D97-AF65-F5344CB8AC3E}">
        <p14:creationId xmlns:p14="http://schemas.microsoft.com/office/powerpoint/2010/main" val="395068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 em 1D</a:t>
            </a:r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1"/>
          </p:nvPr>
        </p:nvSpPr>
        <p:spPr>
          <a:xfrm>
            <a:off x="390550" y="1551875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Totalmente aleatório:</a:t>
            </a: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t="10128"/>
          <a:stretch/>
        </p:blipFill>
        <p:spPr>
          <a:xfrm>
            <a:off x="3856850" y="1013825"/>
            <a:ext cx="3648075" cy="19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524925" y="5347550"/>
            <a:ext cx="787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https://pt.khanacademy.org/computing/computer-programming/programming-natural-simulations/programming-noise/a/perlin-noise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1"/>
          </p:nvPr>
        </p:nvSpPr>
        <p:spPr>
          <a:xfrm>
            <a:off x="390550" y="3857438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suavemente aleatório:</a:t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5">
            <a:alphaModFix/>
          </a:blip>
          <a:srcRect t="18354"/>
          <a:stretch/>
        </p:blipFill>
        <p:spPr>
          <a:xfrm>
            <a:off x="3865450" y="3454675"/>
            <a:ext cx="3648075" cy="17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 no horizonte dessa imagem, vemos que as alturas da montanha não mudam de forma totalmente aleatória.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25" y="1742275"/>
            <a:ext cx="6301501" cy="32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8739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Funções aleatórias</a:t>
            </a:r>
            <a:endParaRPr dirty="0"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3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 dirty="0"/>
              <a:t>Vamos verifica a função recém criada </a:t>
            </a:r>
            <a:r>
              <a:rPr lang="pt-BR" dirty="0" err="1"/>
              <a:t>rand</a:t>
            </a:r>
            <a:r>
              <a:rPr lang="pt-BR" dirty="0"/>
              <a:t>() em GLSL em 1D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314697"/>
            <a:ext cx="6205854" cy="738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inteiro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fraçao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A414D6-FEDB-F262-19A8-E33447F7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3"/>
            <a:ext cx="7748832" cy="276724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393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B15CA19-141D-80C3-5B4B-98761F89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3"/>
            <a:ext cx="7748832" cy="276724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91748211-6E74-2980-63CC-68FA7511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Funções aleatórias</a:t>
            </a:r>
            <a:endParaRPr dirty="0"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5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 dirty="0"/>
              <a:t>Como você acha que ficaria agora?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314697"/>
            <a:ext cx="6205854" cy="7386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i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inteiro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// fraçao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36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4174</TotalTime>
  <Words>5426</Words>
  <Application>Microsoft Macintosh PowerPoint</Application>
  <PresentationFormat>On-screen Show (16:10)</PresentationFormat>
  <Paragraphs>723</Paragraphs>
  <Slides>46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Consolas</vt:lpstr>
      <vt:lpstr>Georgia</vt:lpstr>
      <vt:lpstr>Menlo</vt:lpstr>
      <vt:lpstr>Verdana</vt:lpstr>
      <vt:lpstr>Personalizar design</vt:lpstr>
      <vt:lpstr>PowerPoint Presentation</vt:lpstr>
      <vt:lpstr>Aleatoriedade</vt:lpstr>
      <vt:lpstr>Aleatoriedade</vt:lpstr>
      <vt:lpstr>Aleatoriedade</vt:lpstr>
      <vt:lpstr>Ruídos</vt:lpstr>
      <vt:lpstr>Ruídos em 1D</vt:lpstr>
      <vt:lpstr>Terrenos</vt:lpstr>
      <vt:lpstr>Funções aleatórias</vt:lpstr>
      <vt:lpstr>Funções aleatórias</vt:lpstr>
      <vt:lpstr>Funções aleatórias</vt:lpstr>
      <vt:lpstr>O que é o Perlin Noise</vt:lpstr>
      <vt:lpstr>Perlin Noise</vt:lpstr>
      <vt:lpstr>Exemplos usando Perlin Noise</vt:lpstr>
      <vt:lpstr>Função Parametrizada</vt:lpstr>
      <vt:lpstr>Perlin Noise em 2D</vt:lpstr>
      <vt:lpstr>Explicações da Implementação do Perlin Noise</vt:lpstr>
      <vt:lpstr>Grid para resultado final</vt:lpstr>
      <vt:lpstr>Grid dos valores aleatórios</vt:lpstr>
      <vt:lpstr>Calculando um valor no grid</vt:lpstr>
      <vt:lpstr>Revisão de Filtro Bilinear</vt:lpstr>
      <vt:lpstr>Calculando o valor em GLSL</vt:lpstr>
      <vt:lpstr>Problemas de Interpolação</vt:lpstr>
      <vt:lpstr>Interpolação Cúbica</vt:lpstr>
      <vt:lpstr>Calculando o valor em GLSL</vt:lpstr>
      <vt:lpstr>Grid dos vetores aleatórios</vt:lpstr>
      <vt:lpstr>Calculando um valor no grid</vt:lpstr>
      <vt:lpstr>Vetor Distância</vt:lpstr>
      <vt:lpstr>Vetor Distância</vt:lpstr>
      <vt:lpstr>Produtos Escalares dos 4 cantos</vt:lpstr>
      <vt:lpstr>Calculando o valor em GLSL</vt:lpstr>
      <vt:lpstr>Mais Problemas de Interpolação</vt:lpstr>
      <vt:lpstr>Fade Function</vt:lpstr>
      <vt:lpstr>Calculando o valor em GLSL</vt:lpstr>
      <vt:lpstr>Número de grids</vt:lpstr>
      <vt:lpstr>Artigo do Perlin Noise (Improved)</vt:lpstr>
      <vt:lpstr>Código do Perlin Noise (Improved)</vt:lpstr>
      <vt:lpstr>Vetores Gradiente 2D</vt:lpstr>
      <vt:lpstr>Vetores Gradiente 3D</vt:lpstr>
      <vt:lpstr>Interpolação Trilinear</vt:lpstr>
      <vt:lpstr>Exemplo no Shadertoy</vt:lpstr>
      <vt:lpstr>Teste no Ray Tracer</vt:lpstr>
      <vt:lpstr>Combinando padrões (Turbulência)</vt:lpstr>
      <vt:lpstr>Ruído Procedural em 3D + Modelagem de Sólidos</vt:lpstr>
      <vt:lpstr>Teste de Turbulência no Ray Tracer</vt:lpstr>
      <vt:lpstr>Próxima parte do projeto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15</cp:revision>
  <dcterms:modified xsi:type="dcterms:W3CDTF">2023-05-24T00:25:52Z</dcterms:modified>
</cp:coreProperties>
</file>